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6"/>
  </p:notes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9"/>
    <p:sldId id="263" r:id="rId31"/>
    <p:sldId id="264" r:id="rId32"/>
    <p:sldId id="265" r:id="rId34"/>
    <p:sldId id="266" r:id="rId36"/>
    <p:sldId id="267" r:id="rId38"/>
    <p:sldId id="268" r:id="rId39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Open Sans Light" charset="1" panose="020B0306030504020204"/>
      <p:regular r:id="rId12"/>
    </p:embeddedFont>
    <p:embeddedFont>
      <p:font typeface="Open Sans Light Bold" charset="1" panose="020B0806030504020204"/>
      <p:regular r:id="rId13"/>
    </p:embeddedFont>
    <p:embeddedFont>
      <p:font typeface="Open Sans Light Italics" charset="1" panose="020B0306030504020204"/>
      <p:regular r:id="rId14"/>
    </p:embeddedFont>
    <p:embeddedFont>
      <p:font typeface="Open Sans Light Bold Italics" charset="1" panose="020B0806030504020204"/>
      <p:regular r:id="rId15"/>
    </p:embeddedFont>
    <p:embeddedFont>
      <p:font typeface="Montserrat" charset="1" panose="00000500000000000000"/>
      <p:regular r:id="rId16"/>
    </p:embeddedFont>
    <p:embeddedFont>
      <p:font typeface="Montserrat Bold" charset="1" panose="00000600000000000000"/>
      <p:regular r:id="rId17"/>
    </p:embeddedFont>
    <p:embeddedFont>
      <p:font typeface="Montserrat Italics" charset="1" panose="00000500000000000000"/>
      <p:regular r:id="rId18"/>
    </p:embeddedFont>
    <p:embeddedFont>
      <p:font typeface="Montserrat Bold Italics" charset="1" panose="000006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26" Target="notesMasters/notesMaster1.xml" Type="http://schemas.openxmlformats.org/officeDocument/2006/relationships/notesMaster"/><Relationship Id="rId27" Target="theme/theme2.xml" Type="http://schemas.openxmlformats.org/officeDocument/2006/relationships/theme"/><Relationship Id="rId28" Target="notesSlides/notesSlide1.xml" Type="http://schemas.openxmlformats.org/officeDocument/2006/relationships/notesSlide"/><Relationship Id="rId29" Target="slides/slide7.xml" Type="http://schemas.openxmlformats.org/officeDocument/2006/relationships/slide"/><Relationship Id="rId3" Target="viewProps.xml" Type="http://schemas.openxmlformats.org/officeDocument/2006/relationships/viewProps"/><Relationship Id="rId30" Target="notesSlides/notesSlide2.xml" Type="http://schemas.openxmlformats.org/officeDocument/2006/relationships/notesSlide"/><Relationship Id="rId31" Target="slides/slide8.xml" Type="http://schemas.openxmlformats.org/officeDocument/2006/relationships/slide"/><Relationship Id="rId32" Target="slides/slide9.xml" Type="http://schemas.openxmlformats.org/officeDocument/2006/relationships/slide"/><Relationship Id="rId33" Target="notesSlides/notesSlide3.xml" Type="http://schemas.openxmlformats.org/officeDocument/2006/relationships/notesSlide"/><Relationship Id="rId34" Target="slides/slide10.xml" Type="http://schemas.openxmlformats.org/officeDocument/2006/relationships/slide"/><Relationship Id="rId35" Target="notesSlides/notesSlide4.xml" Type="http://schemas.openxmlformats.org/officeDocument/2006/relationships/notesSlide"/><Relationship Id="rId36" Target="slides/slide11.xml" Type="http://schemas.openxmlformats.org/officeDocument/2006/relationships/slide"/><Relationship Id="rId37" Target="notesSlides/notesSlide5.xml" Type="http://schemas.openxmlformats.org/officeDocument/2006/relationships/notesSlide"/><Relationship Id="rId38" Target="slides/slide12.xml" Type="http://schemas.openxmlformats.org/officeDocument/2006/relationships/slide"/><Relationship Id="rId39" Target="slides/slide13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Image of Global thermal inertia here?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</p:cSld>
</p:notes>
</file>

<file path=ppt/notesSlides/notesSlide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add scale bar to bennu pic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</p:cSld>
</p:notes>
</file>

<file path=ppt/notesSlides/notesSlide3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add cartoon of crater depth/ why we want that here.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</p:cSld>
</p:notes>
</file>

<file path=ppt/notesSlides/notesSlide4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color on the swaths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</p:cSld>
</p:notes>
</file>

<file path=ppt/notesSlides/notesSlide5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Draw lines on the right image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8.png" Type="http://schemas.openxmlformats.org/officeDocument/2006/relationships/image"/><Relationship Id="rId4" Target="../media/image3.jpe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8.pn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png" Type="http://schemas.openxmlformats.org/officeDocument/2006/relationships/image"/><Relationship Id="rId4" Target="../media/image2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9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1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1362" r="0" b="11362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3367060" y="7691222"/>
            <a:ext cx="4150307" cy="1567078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957918" y="547373"/>
            <a:ext cx="16372163" cy="3810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900"/>
              </a:lnSpc>
              <a:spcBef>
                <a:spcPct val="0"/>
              </a:spcBef>
            </a:pPr>
            <a:r>
              <a:rPr lang="en-US" sz="9000">
                <a:solidFill>
                  <a:srgbClr val="D9D9D9"/>
                </a:solidFill>
                <a:latin typeface="Montserrat Classic"/>
              </a:rPr>
              <a:t>Is there fine-grained material under the surface of Bennu?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915837" y="5067300"/>
            <a:ext cx="1445632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D9D9D9"/>
                </a:solidFill>
                <a:latin typeface="Montserrat Classic"/>
              </a:rPr>
              <a:t>Claire Gibson, Joshua Emery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596427" y="9471661"/>
            <a:ext cx="5691573" cy="815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D9D9D9"/>
                </a:solidFill>
                <a:latin typeface="Montserrat"/>
              </a:rPr>
              <a:t>Credits: N</a:t>
            </a:r>
            <a:r>
              <a:rPr lang="en-US" sz="2400">
                <a:solidFill>
                  <a:srgbClr val="D9D9D9"/>
                </a:solidFill>
                <a:latin typeface="Montserrat"/>
              </a:rPr>
              <a:t>ASA/Goddard/University of Arizona/Lockheed Martin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10167" y="2251541"/>
            <a:ext cx="10367045" cy="5783918"/>
            <a:chOff x="0" y="0"/>
            <a:chExt cx="13822726" cy="771189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3"/>
            <a:srcRect l="760" t="0" r="760" b="0"/>
            <a:stretch>
              <a:fillRect/>
            </a:stretch>
          </p:blipFill>
          <p:spPr>
            <a:xfrm>
              <a:off x="0" y="0"/>
              <a:ext cx="13822726" cy="771189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2689320" y="371404"/>
            <a:ext cx="4076359" cy="3276853"/>
            <a:chOff x="0" y="0"/>
            <a:chExt cx="5435145" cy="4369138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4"/>
            <a:srcRect l="0" t="9806" r="0" b="9806"/>
            <a:stretch>
              <a:fillRect/>
            </a:stretch>
          </p:blipFill>
          <p:spPr>
            <a:xfrm>
              <a:off x="0" y="0"/>
              <a:ext cx="5435145" cy="4369138"/>
            </a:xfrm>
            <a:prstGeom prst="rect">
              <a:avLst/>
            </a:prstGeom>
          </p:spPr>
        </p:pic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12196" t="0" r="12196" b="0"/>
          <a:stretch>
            <a:fillRect/>
          </a:stretch>
        </p:blipFill>
        <p:spPr>
          <a:xfrm flipH="false" flipV="false" rot="0">
            <a:off x="993495" y="4551520"/>
            <a:ext cx="6246712" cy="4706780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5756930">
            <a:off x="2089451" y="3312227"/>
            <a:ext cx="4686205" cy="0"/>
          </a:xfrm>
          <a:prstGeom prst="line">
            <a:avLst/>
          </a:prstGeom>
          <a:ln cap="rnd" w="104775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8" id="8"/>
          <p:cNvSpPr txBox="true"/>
          <p:nvPr/>
        </p:nvSpPr>
        <p:spPr>
          <a:xfrm rot="0">
            <a:off x="7920955" y="8980346"/>
            <a:ext cx="10055353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7679"/>
              </a:lnSpc>
              <a:spcBef>
                <a:spcPct val="0"/>
              </a:spcBef>
            </a:pPr>
            <a:r>
              <a:rPr lang="en-US" sz="6399">
                <a:solidFill>
                  <a:srgbClr val="FFFFFF"/>
                </a:solidFill>
                <a:latin typeface="Montserrat Classic"/>
              </a:rPr>
              <a:t>Nightingale Comparison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655224" y="47554"/>
            <a:ext cx="9476930" cy="2030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4200">
                <a:solidFill>
                  <a:srgbClr val="FFFFFF"/>
                </a:solidFill>
                <a:latin typeface="Montserrat Classic"/>
              </a:rPr>
              <a:t>Thermal Inertia of Nightingale Site J m    s       K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946969" y="7768759"/>
            <a:ext cx="2003326" cy="796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Open Sans Light"/>
              </a:rPr>
              <a:t>Longitude</a:t>
            </a:r>
          </a:p>
        </p:txBody>
      </p:sp>
      <p:sp>
        <p:nvSpPr>
          <p:cNvPr name="TextBox 11" id="11"/>
          <p:cNvSpPr txBox="true"/>
          <p:nvPr/>
        </p:nvSpPr>
        <p:spPr>
          <a:xfrm rot="-5400000">
            <a:off x="6683152" y="4745038"/>
            <a:ext cx="2208907" cy="796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Open Sans Light"/>
              </a:rPr>
              <a:t>Latitude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-8448230" y="2784296"/>
            <a:ext cx="9476930" cy="580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Light"/>
              </a:rPr>
              <a:t>Add a little bit of body text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699818" y="1158151"/>
            <a:ext cx="497627" cy="580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Light"/>
              </a:rPr>
              <a:t>-2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100281" y="1158151"/>
            <a:ext cx="9476930" cy="580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Light"/>
              </a:rPr>
              <a:t>    -1/2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5092122" y="1158151"/>
            <a:ext cx="385420" cy="580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Light"/>
              </a:rPr>
              <a:t>-1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55809" y="2084281"/>
            <a:ext cx="9714904" cy="4569073"/>
            <a:chOff x="0" y="0"/>
            <a:chExt cx="12953206" cy="6092098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3"/>
            <a:srcRect l="0" t="7199" r="0" b="7199"/>
            <a:stretch>
              <a:fillRect/>
            </a:stretch>
          </p:blipFill>
          <p:spPr>
            <a:xfrm>
              <a:off x="0" y="0"/>
              <a:ext cx="12953206" cy="6092098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10088706" y="1028700"/>
            <a:ext cx="7887540" cy="6680236"/>
            <a:chOff x="0" y="0"/>
            <a:chExt cx="10516720" cy="8906981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4"/>
            <a:srcRect l="0" t="174" r="0" b="174"/>
            <a:stretch>
              <a:fillRect/>
            </a:stretch>
          </p:blipFill>
          <p:spPr>
            <a:xfrm>
              <a:off x="0" y="0"/>
              <a:ext cx="10516720" cy="8906981"/>
            </a:xfrm>
            <a:prstGeom prst="rect">
              <a:avLst/>
            </a:prstGeom>
          </p:spPr>
        </p:pic>
      </p:grpSp>
      <p:sp>
        <p:nvSpPr>
          <p:cNvPr name="TextBox 6" id="6"/>
          <p:cNvSpPr txBox="true"/>
          <p:nvPr/>
        </p:nvSpPr>
        <p:spPr>
          <a:xfrm rot="0">
            <a:off x="1028700" y="7257274"/>
            <a:ext cx="9342013" cy="2790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20"/>
              </a:lnSpc>
            </a:pPr>
            <a:r>
              <a:rPr lang="en-US" sz="4600">
                <a:solidFill>
                  <a:srgbClr val="FFFFFF"/>
                </a:solidFill>
                <a:latin typeface="Montserrat Classic Bold"/>
              </a:rPr>
              <a:t>Results</a:t>
            </a:r>
            <a:r>
              <a:rPr lang="en-US" sz="4600">
                <a:solidFill>
                  <a:srgbClr val="FFFFFF"/>
                </a:solidFill>
                <a:latin typeface="Montserrat Classic"/>
              </a:rPr>
              <a:t>: strong indication of fine grained material at this location: agrees with previous observation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287837" y="9052878"/>
            <a:ext cx="5489278" cy="372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Open Sans Light"/>
              </a:rPr>
              <a:t>Image Credit: Rozitis et all. 2022 (submitted)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04561" y="332740"/>
            <a:ext cx="8754521" cy="688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Montserrat Classic"/>
              </a:rPr>
              <a:t>Thermal Inertia of Nightingale site </a:t>
            </a:r>
          </a:p>
        </p:txBody>
      </p:sp>
      <p:sp>
        <p:nvSpPr>
          <p:cNvPr name="TextBox 9" id="9"/>
          <p:cNvSpPr txBox="true"/>
          <p:nvPr/>
        </p:nvSpPr>
        <p:spPr>
          <a:xfrm rot="-5483436">
            <a:off x="-446403" y="4055029"/>
            <a:ext cx="158571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Light"/>
              </a:rPr>
              <a:t>Latitude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008932" y="6686409"/>
            <a:ext cx="194577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Light"/>
              </a:rPr>
              <a:t>Longitude</a:t>
            </a:r>
          </a:p>
        </p:txBody>
      </p:sp>
      <p:sp>
        <p:nvSpPr>
          <p:cNvPr name="AutoShape 11" id="11"/>
          <p:cNvSpPr/>
          <p:nvPr/>
        </p:nvSpPr>
        <p:spPr>
          <a:xfrm rot="1997543">
            <a:off x="12909109" y="4301780"/>
            <a:ext cx="1668521" cy="0"/>
          </a:xfrm>
          <a:prstGeom prst="line">
            <a:avLst/>
          </a:prstGeom>
          <a:ln cap="flat" w="857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869017" y="3370859"/>
            <a:ext cx="3354902" cy="3354888"/>
            <a:chOff x="0" y="0"/>
            <a:chExt cx="6350000" cy="6349975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r="0" t="-11313" b="-11313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7466549" y="3370859"/>
            <a:ext cx="3354902" cy="3354888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r="0" t="-5601" b="-5601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3064081" y="3370859"/>
            <a:ext cx="3354902" cy="3354888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0" r="0" t="-3810" b="-381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28700" y="409575"/>
            <a:ext cx="16230600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Montserrat Classic"/>
              </a:rPr>
              <a:t>What Comes Next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49656" y="7144766"/>
            <a:ext cx="4393625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Montserrat Classic"/>
              </a:rPr>
              <a:t>12.0 m Crater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49656" y="7853680"/>
            <a:ext cx="4393625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40"/>
              </a:lnSpc>
              <a:spcBef>
                <a:spcPct val="0"/>
              </a:spcBef>
            </a:pPr>
            <a:r>
              <a:rPr lang="en-US" u="none" sz="2100">
                <a:solidFill>
                  <a:srgbClr val="FFFFFF"/>
                </a:solidFill>
                <a:latin typeface="Montserrat Classic"/>
              </a:rPr>
              <a:t>Credit: Beau Bierhaus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947188" y="7144766"/>
            <a:ext cx="4393625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Montserrat Classic"/>
              </a:rPr>
              <a:t>15.2 m Crater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947188" y="7853680"/>
            <a:ext cx="4393625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Montserrat Classic"/>
              </a:rPr>
              <a:t>Credit: Beau Bierhaus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544720" y="7144766"/>
            <a:ext cx="4393625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Montserrat Classic"/>
              </a:rPr>
              <a:t>43.1 m Crater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544720" y="7853680"/>
            <a:ext cx="4393625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40"/>
              </a:lnSpc>
              <a:spcBef>
                <a:spcPct val="0"/>
              </a:spcBef>
            </a:pPr>
            <a:r>
              <a:rPr lang="en-US" u="none" sz="2100">
                <a:solidFill>
                  <a:srgbClr val="FFFFFF"/>
                </a:solidFill>
                <a:latin typeface="Montserrat Classic"/>
              </a:rPr>
              <a:t>Credit: Beau Bierhaus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298507" y="1980089"/>
            <a:ext cx="9690985" cy="90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Montserrat Classic"/>
              </a:rPr>
              <a:t>Analyzing more craters to see  if fine grained material exists within a certain depth/elsewhere on Bennu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7911" t="26822" r="1165" b="29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71525" y="2974340"/>
            <a:ext cx="16744950" cy="3765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99"/>
              </a:lnSpc>
              <a:spcBef>
                <a:spcPct val="0"/>
              </a:spcBef>
            </a:pPr>
            <a:r>
              <a:rPr lang="en-US" u="none" sz="21999">
                <a:solidFill>
                  <a:srgbClr val="FFFFFF"/>
                </a:solidFill>
                <a:latin typeface="Montserrat Classic"/>
              </a:rPr>
              <a:t>Thank you!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449806" y="2079667"/>
            <a:ext cx="11388388" cy="56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Montserrat Classic"/>
              </a:rPr>
              <a:t>Claire Gibson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783364" y="7462132"/>
            <a:ext cx="12721272" cy="2222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Montserrat Classic"/>
              </a:rPr>
              <a:t>cag652@nau.edu</a:t>
            </a:r>
          </a:p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Montserrat Classic"/>
              </a:rPr>
              <a:t>NAU NASA Space Grant Intern</a:t>
            </a:r>
          </a:p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Montserrat Classic"/>
              </a:rPr>
              <a:t>Department of Astronomy and Planetary Science</a:t>
            </a:r>
          </a:p>
          <a:p>
            <a:pPr algn="ctr" marL="0" indent="0" lvl="0">
              <a:lnSpc>
                <a:spcPts val="43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Montserrat Classic"/>
              </a:rPr>
              <a:t>https://tlw389.wixsite.com/nau-emerge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AutoShape 3" id="3"/>
            <p:cNvSpPr/>
            <p:nvPr/>
          </p:nvSpPr>
          <p:spPr>
            <a:xfrm>
              <a:off x="0" y="0"/>
              <a:ext cx="16171333" cy="13716000"/>
            </a:xfrm>
            <a:prstGeom prst="rect">
              <a:avLst/>
            </a:prstGeom>
            <a:solidFill>
              <a:srgbClr val="000000"/>
            </a:solidFill>
          </p:spPr>
        </p:sp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41049" b="0"/>
            <a:stretch>
              <a:fillRect/>
            </a:stretch>
          </p:blipFill>
          <p:spPr>
            <a:xfrm>
              <a:off x="16298333" y="0"/>
              <a:ext cx="8085667" cy="13716000"/>
            </a:xfrm>
            <a:prstGeom prst="rect">
              <a:avLst/>
            </a:prstGeom>
          </p:spPr>
        </p:pic>
      </p:grpSp>
      <p:grpSp>
        <p:nvGrpSpPr>
          <p:cNvPr name="Group 5" id="5"/>
          <p:cNvGrpSpPr/>
          <p:nvPr/>
        </p:nvGrpSpPr>
        <p:grpSpPr>
          <a:xfrm rot="0">
            <a:off x="642701" y="2239276"/>
            <a:ext cx="771999" cy="771999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642701" y="3810247"/>
            <a:ext cx="771999" cy="771999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642701" y="6771518"/>
            <a:ext cx="771999" cy="771999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642701" y="5296733"/>
            <a:ext cx="771999" cy="771999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821252" y="1981385"/>
            <a:ext cx="7322748" cy="963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4200">
                <a:solidFill>
                  <a:srgbClr val="FFFFFF"/>
                </a:solidFill>
                <a:latin typeface="Montserrat Classic"/>
              </a:rPr>
              <a:t>Background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56094" y="2219320"/>
            <a:ext cx="545211" cy="678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2"/>
              </a:lnSpc>
            </a:pPr>
            <a:r>
              <a:rPr lang="en-US" sz="3600">
                <a:solidFill>
                  <a:srgbClr val="000000"/>
                </a:solidFill>
                <a:latin typeface="Montserrat Classic"/>
              </a:rPr>
              <a:t>1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821252" y="3552356"/>
            <a:ext cx="7322748" cy="963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840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Montserrat Classic"/>
              </a:rPr>
              <a:t>Method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56094" y="3790291"/>
            <a:ext cx="545211" cy="678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652"/>
              </a:lnSpc>
              <a:spcBef>
                <a:spcPct val="0"/>
              </a:spcBef>
            </a:pPr>
            <a:r>
              <a:rPr lang="en-US" u="none" sz="3600">
                <a:solidFill>
                  <a:srgbClr val="000000"/>
                </a:solidFill>
                <a:latin typeface="Montserrat Classic"/>
              </a:rPr>
              <a:t>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21252" y="6561061"/>
            <a:ext cx="7322748" cy="963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840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Montserrat Classic"/>
              </a:rPr>
              <a:t>What comes next?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56094" y="6751561"/>
            <a:ext cx="545211" cy="678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652"/>
              </a:lnSpc>
              <a:spcBef>
                <a:spcPct val="0"/>
              </a:spcBef>
            </a:pPr>
            <a:r>
              <a:rPr lang="en-US" u="none" sz="3600">
                <a:solidFill>
                  <a:srgbClr val="000000"/>
                </a:solidFill>
                <a:latin typeface="Montserrat Classic"/>
              </a:rPr>
              <a:t>4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821252" y="5038843"/>
            <a:ext cx="7322748" cy="963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840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Montserrat Classic"/>
              </a:rPr>
              <a:t>Results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56094" y="5276777"/>
            <a:ext cx="545211" cy="678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652"/>
              </a:lnSpc>
              <a:spcBef>
                <a:spcPct val="0"/>
              </a:spcBef>
            </a:pPr>
            <a:r>
              <a:rPr lang="en-US" u="none" sz="3600">
                <a:solidFill>
                  <a:srgbClr val="000000"/>
                </a:solidFill>
                <a:latin typeface="Montserrat Classic"/>
              </a:rPr>
              <a:t>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42701" y="409575"/>
            <a:ext cx="4257587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Montserrat Classic"/>
              </a:rPr>
              <a:t>Agenda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0" y="9897746"/>
            <a:ext cx="8356190" cy="389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Montserrat"/>
              </a:rPr>
              <a:t>Credits: N</a:t>
            </a:r>
            <a:r>
              <a:rPr lang="en-US" sz="2300">
                <a:solidFill>
                  <a:srgbClr val="FFFFFF"/>
                </a:solidFill>
                <a:latin typeface="Montserrat"/>
              </a:rPr>
              <a:t>ASA/GODDARD/UNIVERSITY OF ARIZONA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7713258" cy="8229600"/>
            <a:chOff x="0" y="0"/>
            <a:chExt cx="10284344" cy="109728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75000"/>
            </a:blip>
            <a:srcRect l="1570" t="0" r="9842" b="0"/>
            <a:stretch>
              <a:fillRect/>
            </a:stretch>
          </p:blipFill>
          <p:spPr>
            <a:xfrm>
              <a:off x="0" y="0"/>
              <a:ext cx="10284344" cy="10972800"/>
            </a:xfrm>
            <a:prstGeom prst="rect">
              <a:avLst/>
            </a:prstGeom>
          </p:spPr>
        </p:pic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60364" y="356891"/>
            <a:ext cx="2648950" cy="2684816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9417412" y="727748"/>
            <a:ext cx="7548282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679"/>
              </a:lnSpc>
              <a:spcBef>
                <a:spcPct val="0"/>
              </a:spcBef>
            </a:pPr>
            <a:r>
              <a:rPr lang="en-US" sz="6399">
                <a:solidFill>
                  <a:srgbClr val="FFFFFF"/>
                </a:solidFill>
                <a:latin typeface="Montserrat Classic"/>
              </a:rPr>
              <a:t>101955</a:t>
            </a:r>
            <a:r>
              <a:rPr lang="en-US" u="none" sz="6399">
                <a:solidFill>
                  <a:srgbClr val="FFFFFF"/>
                </a:solidFill>
                <a:latin typeface="Montserrat Classic"/>
              </a:rPr>
              <a:t> Bennu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417412" y="2984556"/>
            <a:ext cx="6973698" cy="3948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Montserrat Classic Bold"/>
              </a:rPr>
              <a:t>Question</a:t>
            </a:r>
            <a:r>
              <a:rPr lang="en-US" sz="2799">
                <a:solidFill>
                  <a:srgbClr val="FFFFFF"/>
                </a:solidFill>
                <a:latin typeface="Montserrat Classic"/>
              </a:rPr>
              <a:t>: Does fine grained ( &lt;100µm) material exist beneath the surface of "rubble pile" asteroid Bennu? </a:t>
            </a:r>
          </a:p>
          <a:p>
            <a:pPr>
              <a:lnSpc>
                <a:spcPts val="3919"/>
              </a:lnSpc>
            </a:p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Montserrat Classic"/>
              </a:rPr>
              <a:t>Our opproach to answer this question is to use thermal inertia data from the OSIRIS-REx spacecraft.</a:t>
            </a:r>
          </a:p>
          <a:p>
            <a:pPr marL="0" indent="0" lvl="0">
              <a:lnSpc>
                <a:spcPts val="3919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8776742" y="9848215"/>
            <a:ext cx="7353598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Montserrat"/>
              </a:rPr>
              <a:t>Credits: NAS</a:t>
            </a:r>
            <a:r>
              <a:rPr lang="en-US" sz="2600">
                <a:solidFill>
                  <a:srgbClr val="FFFFFF"/>
                </a:solidFill>
                <a:latin typeface="Montserrat"/>
              </a:rPr>
              <a:t>A/Goddard/University of Arizona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70715" y="1870270"/>
            <a:ext cx="6386353" cy="6546460"/>
            <a:chOff x="0" y="0"/>
            <a:chExt cx="5907123" cy="6055216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5907123" cy="6055216"/>
            </a:xfrm>
            <a:custGeom>
              <a:avLst/>
              <a:gdLst/>
              <a:ahLst/>
              <a:cxnLst/>
              <a:rect r="r" b="b" t="t" l="l"/>
              <a:pathLst>
                <a:path h="6055216" w="5907123">
                  <a:moveTo>
                    <a:pt x="5782663" y="6055216"/>
                  </a:moveTo>
                  <a:lnTo>
                    <a:pt x="124460" y="6055216"/>
                  </a:lnTo>
                  <a:cubicBezTo>
                    <a:pt x="55880" y="6055216"/>
                    <a:pt x="0" y="5999335"/>
                    <a:pt x="0" y="593075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82663" y="0"/>
                  </a:lnTo>
                  <a:cubicBezTo>
                    <a:pt x="5851243" y="0"/>
                    <a:pt x="5907123" y="55880"/>
                    <a:pt x="5907123" y="124460"/>
                  </a:cubicBezTo>
                  <a:lnTo>
                    <a:pt x="5907123" y="5930756"/>
                  </a:lnTo>
                  <a:cubicBezTo>
                    <a:pt x="5907123" y="5999336"/>
                    <a:pt x="5851243" y="6055216"/>
                    <a:pt x="5782663" y="605521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894521" y="1506459"/>
            <a:ext cx="9863163" cy="7274083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287381" y="2237835"/>
            <a:ext cx="4558115" cy="1177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62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Montserrat Classic"/>
              </a:rPr>
              <a:t>OSIRIS-REx Spacecraft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87381" y="3844925"/>
            <a:ext cx="4936008" cy="129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Montserrat Classic"/>
              </a:rPr>
              <a:t>OSIRIS-REx Thermal Emission Spectrometer (OTES) was used in this research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87381" y="5155555"/>
            <a:ext cx="5546591" cy="963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Montserrat Classic"/>
              </a:rPr>
              <a:t>Why thermal inertia?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87381" y="6395776"/>
            <a:ext cx="6069686" cy="173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</a:rPr>
              <a:t>Thermal inertia (TI) is the resistance to change in temperature. TI can indicate what kind of material there is on a surface.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12416" y="804716"/>
            <a:ext cx="11247282" cy="8453584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912416" y="9706610"/>
            <a:ext cx="610999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Montserrat"/>
              </a:rPr>
              <a:t>Image Credit: Joshua Emery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167411" y="3095393"/>
            <a:ext cx="5649585" cy="3786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20"/>
              </a:lnSpc>
            </a:pPr>
            <a:r>
              <a:rPr lang="en-US" sz="4300">
                <a:solidFill>
                  <a:srgbClr val="FFFFFF"/>
                </a:solidFill>
                <a:latin typeface="Montserrat Classic Bold"/>
              </a:rPr>
              <a:t>Distinguishing Materials </a:t>
            </a:r>
            <a:r>
              <a:rPr lang="en-US" sz="4300">
                <a:solidFill>
                  <a:srgbClr val="FFFFFF"/>
                </a:solidFill>
                <a:latin typeface="Montserrat Classic"/>
              </a:rPr>
              <a:t>by measuring temperature over time.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9556" t="6683" r="9323" b="62430"/>
          <a:stretch>
            <a:fillRect/>
          </a:stretch>
        </p:blipFill>
        <p:spPr>
          <a:xfrm flipH="false" flipV="false" rot="0">
            <a:off x="1028700" y="1275826"/>
            <a:ext cx="15703947" cy="7735349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1052870" y="9716135"/>
            <a:ext cx="6277967" cy="521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FFFFFF"/>
                </a:solidFill>
                <a:latin typeface="Montserrat"/>
              </a:rPr>
              <a:t>Image Credit: Rozitis et. all 2020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421752" y="1913854"/>
            <a:ext cx="5009189" cy="6459291"/>
            <a:chOff x="0" y="0"/>
            <a:chExt cx="6678918" cy="8612389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3"/>
            <a:srcRect l="11224" t="0" r="11224" b="0"/>
            <a:stretch>
              <a:fillRect/>
            </a:stretch>
          </p:blipFill>
          <p:spPr>
            <a:xfrm>
              <a:off x="0" y="0"/>
              <a:ext cx="6678918" cy="8612389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5984528" y="1913854"/>
            <a:ext cx="5009189" cy="6459291"/>
            <a:chOff x="0" y="0"/>
            <a:chExt cx="6678918" cy="8612389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4"/>
            <a:srcRect l="20481" t="0" r="20481" b="0"/>
            <a:stretch>
              <a:fillRect/>
            </a:stretch>
          </p:blipFill>
          <p:spPr>
            <a:xfrm>
              <a:off x="0" y="0"/>
              <a:ext cx="6678918" cy="8612389"/>
            </a:xfrm>
            <a:prstGeom prst="rect">
              <a:avLst/>
            </a:prstGeom>
          </p:spPr>
        </p:pic>
      </p:grpSp>
      <p:sp>
        <p:nvSpPr>
          <p:cNvPr name="TextBox 6" id="6"/>
          <p:cNvSpPr txBox="true"/>
          <p:nvPr/>
        </p:nvSpPr>
        <p:spPr>
          <a:xfrm rot="0">
            <a:off x="755288" y="3076575"/>
            <a:ext cx="4469078" cy="412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Montserrat Classic"/>
              </a:rPr>
              <a:t>Fine grained material on planetary bodies: where can it be found?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243405" y="8706485"/>
            <a:ext cx="4491435" cy="372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Open Sans Light"/>
              </a:rPr>
              <a:t>Courtesy of NASA, AS16-116-18690.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635433" y="8873807"/>
            <a:ext cx="5346204" cy="356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 Light"/>
              </a:rPr>
              <a:t>Credits: NASA/Goddard/University of Arizona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940822" y="537527"/>
            <a:ext cx="188664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Montserrat Classic Bold"/>
              </a:rPr>
              <a:t>Moon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330719" y="537527"/>
            <a:ext cx="2196306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Montserrat Classic Bold"/>
              </a:rPr>
              <a:t>Bennu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7630921">
            <a:off x="12094312" y="3086100"/>
            <a:ext cx="3600450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61075" b="0"/>
          <a:stretch>
            <a:fillRect/>
          </a:stretch>
        </p:blipFill>
        <p:spPr>
          <a:xfrm flipH="false" flipV="false" rot="0">
            <a:off x="7500957" y="4732662"/>
            <a:ext cx="3908938" cy="16318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61075" b="0"/>
          <a:stretch>
            <a:fillRect/>
          </a:stretch>
        </p:blipFill>
        <p:spPr>
          <a:xfrm flipH="false" flipV="false" rot="0">
            <a:off x="16333531" y="4895850"/>
            <a:ext cx="3908938" cy="16318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7789626" y="4511257"/>
            <a:ext cx="1999729" cy="932374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5342" r="0" b="5342"/>
          <a:stretch>
            <a:fillRect/>
          </a:stretch>
        </p:blipFill>
        <p:spPr>
          <a:xfrm flipH="false" flipV="false" rot="0">
            <a:off x="9170930" y="4429663"/>
            <a:ext cx="2238965" cy="932374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6288271" y="4429663"/>
            <a:ext cx="1999729" cy="932374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8428631" y="5026707"/>
            <a:ext cx="1026795" cy="47874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9744555">
            <a:off x="9634767" y="4960384"/>
            <a:ext cx="1311291" cy="611389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10739886">
            <a:off x="16294145" y="4990231"/>
            <a:ext cx="1468577" cy="684724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2402378" y="6415134"/>
            <a:ext cx="1492159" cy="1074354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2772515" y="6415134"/>
            <a:ext cx="1492159" cy="1074354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2402378" y="6219838"/>
            <a:ext cx="1492159" cy="1074354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3894537" y="6415134"/>
            <a:ext cx="1492159" cy="1074354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3518595" y="6219838"/>
            <a:ext cx="1492159" cy="1074354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3148457" y="6415134"/>
            <a:ext cx="1492159" cy="1074354"/>
          </a:xfrm>
          <a:prstGeom prst="rect">
            <a:avLst/>
          </a:prstGeom>
        </p:spPr>
      </p:pic>
      <p:sp>
        <p:nvSpPr>
          <p:cNvPr name="AutoShape 17" id="17"/>
          <p:cNvSpPr/>
          <p:nvPr/>
        </p:nvSpPr>
        <p:spPr>
          <a:xfrm rot="3411420">
            <a:off x="6145340" y="3016057"/>
            <a:ext cx="3288571" cy="0"/>
          </a:xfrm>
          <a:prstGeom prst="line">
            <a:avLst/>
          </a:prstGeom>
          <a:ln cap="flat" w="47625">
            <a:solidFill>
              <a:srgbClr val="FFFFFF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8" id="18"/>
          <p:cNvSpPr/>
          <p:nvPr/>
        </p:nvSpPr>
        <p:spPr>
          <a:xfrm rot="-2533308">
            <a:off x="10209367" y="8094772"/>
            <a:ext cx="2401055" cy="0"/>
          </a:xfrm>
          <a:prstGeom prst="line">
            <a:avLst/>
          </a:prstGeom>
          <a:ln cap="flat" w="47625">
            <a:solidFill>
              <a:srgbClr val="FFFFFF"/>
            </a:solidFill>
            <a:prstDash val="solid"/>
            <a:headEnd type="none" len="sm" w="sm"/>
            <a:tailEnd type="arrow" len="sm" w="med"/>
          </a:ln>
        </p:spPr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2772515" y="6743713"/>
            <a:ext cx="1492159" cy="1074354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3894537" y="6415134"/>
            <a:ext cx="1492159" cy="1074354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3518595" y="6757015"/>
            <a:ext cx="1492159" cy="1074354"/>
          </a:xfrm>
          <a:prstGeom prst="rect">
            <a:avLst/>
          </a:prstGeom>
        </p:spPr>
      </p:pic>
      <p:sp>
        <p:nvSpPr>
          <p:cNvPr name="AutoShape 22" id="22"/>
          <p:cNvSpPr/>
          <p:nvPr/>
        </p:nvSpPr>
        <p:spPr>
          <a:xfrm rot="6591506">
            <a:off x="15065938" y="3597126"/>
            <a:ext cx="2456265" cy="0"/>
          </a:xfrm>
          <a:prstGeom prst="line">
            <a:avLst/>
          </a:prstGeom>
          <a:ln cap="flat" w="47625">
            <a:solidFill>
              <a:srgbClr val="FFFFFF"/>
            </a:solidFill>
            <a:prstDash val="solid"/>
            <a:headEnd type="none" len="sm" w="sm"/>
            <a:tailEnd type="arrow" len="sm" w="med"/>
          </a:ln>
        </p:spPr>
      </p:sp>
      <p:pic>
        <p:nvPicPr>
          <p:cNvPr name="Picture 23" id="23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8288895" y="5221555"/>
            <a:ext cx="2001518" cy="932374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9789355" y="5059038"/>
            <a:ext cx="2001518" cy="932374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-9617867">
            <a:off x="7788731" y="5514546"/>
            <a:ext cx="2001518" cy="932374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9888829" y="5687742"/>
            <a:ext cx="2001518" cy="932374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5854481" y="5048359"/>
            <a:ext cx="2001518" cy="932374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-1782678">
            <a:off x="16574901" y="5330568"/>
            <a:ext cx="2001518" cy="932374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2451033">
            <a:off x="16027674" y="5745480"/>
            <a:ext cx="2001518" cy="932374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5474652" y="5745480"/>
            <a:ext cx="2001518" cy="932374"/>
          </a:xfrm>
          <a:prstGeom prst="rect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7288135" y="5824642"/>
            <a:ext cx="2001518" cy="932374"/>
          </a:xfrm>
          <a:prstGeom prst="rect">
            <a:avLst/>
          </a:prstGeom>
        </p:spPr>
      </p:pic>
      <p:pic>
        <p:nvPicPr>
          <p:cNvPr name="Picture 32" id="32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1409895" y="6290829"/>
            <a:ext cx="1493023" cy="1074354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1236324" y="6415134"/>
            <a:ext cx="1493023" cy="1074354"/>
          </a:xfrm>
          <a:prstGeom prst="rect">
            <a:avLst/>
          </a:prstGeom>
        </p:spPr>
      </p:pic>
      <p:pic>
        <p:nvPicPr>
          <p:cNvPr name="Picture 34" id="34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-5400000">
            <a:off x="10478600" y="5841424"/>
            <a:ext cx="1862590" cy="2487599"/>
          </a:xfrm>
          <a:prstGeom prst="rect">
            <a:avLst/>
          </a:prstGeom>
        </p:spPr>
      </p:pic>
      <p:pic>
        <p:nvPicPr>
          <p:cNvPr name="Picture 35" id="35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-5328252">
            <a:off x="9696088" y="5708511"/>
            <a:ext cx="1862590" cy="2487599"/>
          </a:xfrm>
          <a:prstGeom prst="rect">
            <a:avLst/>
          </a:prstGeom>
        </p:spPr>
      </p:pic>
      <p:pic>
        <p:nvPicPr>
          <p:cNvPr name="Picture 36" id="36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-5400000">
            <a:off x="14923186" y="5899163"/>
            <a:ext cx="1862590" cy="2487599"/>
          </a:xfrm>
          <a:prstGeom prst="rect">
            <a:avLst/>
          </a:prstGeom>
        </p:spPr>
      </p:pic>
      <p:pic>
        <p:nvPicPr>
          <p:cNvPr name="Picture 37" id="3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9455426" y="6292261"/>
            <a:ext cx="1492159" cy="1074354"/>
          </a:xfrm>
          <a:prstGeom prst="rect">
            <a:avLst/>
          </a:prstGeom>
        </p:spPr>
      </p:pic>
      <p:pic>
        <p:nvPicPr>
          <p:cNvPr name="Picture 38" id="38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8297196" y="6548046"/>
            <a:ext cx="1492159" cy="1074354"/>
          </a:xfrm>
          <a:prstGeom prst="rect">
            <a:avLst/>
          </a:prstGeom>
        </p:spPr>
      </p:pic>
      <p:pic>
        <p:nvPicPr>
          <p:cNvPr name="Picture 39" id="39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9043276" y="6290829"/>
            <a:ext cx="1492159" cy="1074354"/>
          </a:xfrm>
          <a:prstGeom prst="rect">
            <a:avLst/>
          </a:prstGeom>
        </p:spPr>
      </p:pic>
      <p:pic>
        <p:nvPicPr>
          <p:cNvPr name="Picture 40" id="40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9917736" y="6605785"/>
            <a:ext cx="1492159" cy="1074354"/>
          </a:xfrm>
          <a:prstGeom prst="rect">
            <a:avLst/>
          </a:prstGeom>
        </p:spPr>
      </p:pic>
      <p:pic>
        <p:nvPicPr>
          <p:cNvPr name="Picture 41" id="41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8195949" y="6605785"/>
            <a:ext cx="1492159" cy="1074354"/>
          </a:xfrm>
          <a:prstGeom prst="rect">
            <a:avLst/>
          </a:prstGeom>
        </p:spPr>
      </p:pic>
      <p:pic>
        <p:nvPicPr>
          <p:cNvPr name="Picture 42" id="42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4801912" y="6415134"/>
            <a:ext cx="1492159" cy="1074354"/>
          </a:xfrm>
          <a:prstGeom prst="rect">
            <a:avLst/>
          </a:prstGeom>
        </p:spPr>
      </p:pic>
      <p:pic>
        <p:nvPicPr>
          <p:cNvPr name="Picture 43" id="43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7789626" y="6548046"/>
            <a:ext cx="1492159" cy="1074354"/>
          </a:xfrm>
          <a:prstGeom prst="rect">
            <a:avLst/>
          </a:prstGeom>
        </p:spPr>
      </p:pic>
      <p:pic>
        <p:nvPicPr>
          <p:cNvPr name="Picture 44" id="44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5854481" y="6415134"/>
            <a:ext cx="1492159" cy="1074354"/>
          </a:xfrm>
          <a:prstGeom prst="rect">
            <a:avLst/>
          </a:prstGeom>
        </p:spPr>
      </p:pic>
      <p:pic>
        <p:nvPicPr>
          <p:cNvPr name="Picture 45" id="4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5129513" y="6952311"/>
            <a:ext cx="1492159" cy="1074354"/>
          </a:xfrm>
          <a:prstGeom prst="rect">
            <a:avLst/>
          </a:prstGeom>
        </p:spPr>
      </p:pic>
      <p:pic>
        <p:nvPicPr>
          <p:cNvPr name="Picture 46" id="46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5108401" y="6640337"/>
            <a:ext cx="1492159" cy="1074354"/>
          </a:xfrm>
          <a:prstGeom prst="rect">
            <a:avLst/>
          </a:prstGeom>
        </p:spPr>
      </p:pic>
      <p:pic>
        <p:nvPicPr>
          <p:cNvPr name="Picture 47" id="4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6855240" y="6548046"/>
            <a:ext cx="1492159" cy="1074354"/>
          </a:xfrm>
          <a:prstGeom prst="rect">
            <a:avLst/>
          </a:prstGeom>
        </p:spPr>
      </p:pic>
      <p:pic>
        <p:nvPicPr>
          <p:cNvPr name="Picture 48" id="48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7344273" y="6548046"/>
            <a:ext cx="1492159" cy="1074354"/>
          </a:xfrm>
          <a:prstGeom prst="rect">
            <a:avLst/>
          </a:prstGeom>
        </p:spPr>
      </p:pic>
      <p:sp>
        <p:nvSpPr>
          <p:cNvPr name="TextBox 49" id="49"/>
          <p:cNvSpPr txBox="true"/>
          <p:nvPr/>
        </p:nvSpPr>
        <p:spPr>
          <a:xfrm rot="0">
            <a:off x="516052" y="4967919"/>
            <a:ext cx="6760926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Montserrat Classic"/>
              </a:rPr>
              <a:t>Why craters?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516052" y="6291689"/>
            <a:ext cx="6472257" cy="1826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4949"/>
              </a:lnSpc>
              <a:spcBef>
                <a:spcPct val="0"/>
              </a:spcBef>
            </a:pPr>
            <a:r>
              <a:rPr lang="en-US" sz="3299">
                <a:solidFill>
                  <a:srgbClr val="FFFFFF"/>
                </a:solidFill>
                <a:latin typeface="Open Sans Light"/>
              </a:rPr>
              <a:t>Craters can allow us to "look" below the surface of a planetary body. 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3652547" y="537527"/>
            <a:ext cx="4137079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FFFFFF"/>
                </a:solidFill>
                <a:latin typeface="Montserrat Classic"/>
              </a:rPr>
              <a:t>Surface of Bennu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6181505" y="9163050"/>
            <a:ext cx="6547842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FFFFFF"/>
                </a:solidFill>
                <a:latin typeface="Montserrat Classic"/>
              </a:rPr>
              <a:t>Fine-grained material? 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8308366" y="6637000"/>
            <a:ext cx="2961977" cy="963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Montserrat Classic"/>
              </a:rPr>
              <a:t>Subsurface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5667684" y="1158903"/>
            <a:ext cx="1907977" cy="837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>
                <a:solidFill>
                  <a:srgbClr val="FFFFFF"/>
                </a:solidFill>
                <a:latin typeface="Montserrat Classic"/>
              </a:rPr>
              <a:t>Crater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97320" y="3842569"/>
            <a:ext cx="3388048" cy="4359851"/>
            <a:chOff x="0" y="0"/>
            <a:chExt cx="3133810" cy="4032689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133810" cy="4032689"/>
            </a:xfrm>
            <a:custGeom>
              <a:avLst/>
              <a:gdLst/>
              <a:ahLst/>
              <a:cxnLst/>
              <a:rect r="r" b="b" t="t" l="l"/>
              <a:pathLst>
                <a:path h="4032689" w="3133810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89"/>
                    <a:pt x="3009350" y="40326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5532424" y="3842569"/>
            <a:ext cx="3388048" cy="4359851"/>
            <a:chOff x="0" y="0"/>
            <a:chExt cx="3133810" cy="4032689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3133810" cy="4032689"/>
            </a:xfrm>
            <a:custGeom>
              <a:avLst/>
              <a:gdLst/>
              <a:ahLst/>
              <a:cxnLst/>
              <a:rect r="r" b="b" t="t" l="l"/>
              <a:pathLst>
                <a:path h="4032689" w="3133810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89"/>
                    <a:pt x="3009350" y="40326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9367528" y="3842569"/>
            <a:ext cx="3388048" cy="4359851"/>
            <a:chOff x="0" y="0"/>
            <a:chExt cx="3133810" cy="4032689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3133810" cy="4032689"/>
            </a:xfrm>
            <a:custGeom>
              <a:avLst/>
              <a:gdLst/>
              <a:ahLst/>
              <a:cxnLst/>
              <a:rect r="r" b="b" t="t" l="l"/>
              <a:pathLst>
                <a:path h="4032689" w="3133810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89"/>
                    <a:pt x="3009350" y="40326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3202632" y="3842569"/>
            <a:ext cx="3388048" cy="4359851"/>
            <a:chOff x="0" y="0"/>
            <a:chExt cx="3133810" cy="4032689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3133810" cy="4032689"/>
            </a:xfrm>
            <a:custGeom>
              <a:avLst/>
              <a:gdLst/>
              <a:ahLst/>
              <a:cxnLst/>
              <a:rect r="r" b="b" t="t" l="l"/>
              <a:pathLst>
                <a:path h="4032689" w="3133810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89"/>
                    <a:pt x="3009350" y="40326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3"/>
          <a:srcRect l="0" t="0" r="98202" b="0"/>
          <a:stretch>
            <a:fillRect/>
          </a:stretch>
        </p:blipFill>
        <p:spPr>
          <a:xfrm flipH="false" flipV="false" rot="0">
            <a:off x="7819525" y="3801092"/>
            <a:ext cx="47625" cy="2684816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4207949" y="505587"/>
            <a:ext cx="2648950" cy="2684816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1998507" y="4126833"/>
            <a:ext cx="2657633" cy="90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Montserrat Classic"/>
              </a:rPr>
              <a:t>Using crater sites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998507" y="5818583"/>
            <a:ext cx="2657633" cy="1512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71"/>
              </a:lnSpc>
              <a:spcBef>
                <a:spcPct val="0"/>
              </a:spcBef>
            </a:pPr>
            <a:r>
              <a:rPr lang="en-US" sz="2047">
                <a:solidFill>
                  <a:srgbClr val="000000"/>
                </a:solidFill>
                <a:latin typeface="Montserrat Classic"/>
              </a:rPr>
              <a:t>Craters may be able to unearth what is below the surface of Bennu.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897632" y="4126833"/>
            <a:ext cx="2657633" cy="1364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Montserrat Classic"/>
              </a:rPr>
              <a:t>Looking for low thermal inertia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897632" y="5818583"/>
            <a:ext cx="2657633" cy="1512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71"/>
              </a:lnSpc>
              <a:spcBef>
                <a:spcPct val="0"/>
              </a:spcBef>
            </a:pPr>
            <a:r>
              <a:rPr lang="en-US" sz="2047">
                <a:solidFill>
                  <a:srgbClr val="000000"/>
                </a:solidFill>
                <a:latin typeface="Montserrat Classic"/>
              </a:rPr>
              <a:t>Fine grained material should have a low thermal inertia.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732736" y="4126833"/>
            <a:ext cx="3022840" cy="1364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Montserrat Classic"/>
              </a:rPr>
              <a:t>Creating a shape model for a crater site.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732736" y="5818583"/>
            <a:ext cx="2657633" cy="1893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71"/>
              </a:lnSpc>
              <a:spcBef>
                <a:spcPct val="0"/>
              </a:spcBef>
            </a:pPr>
            <a:r>
              <a:rPr lang="en-US" sz="2047">
                <a:solidFill>
                  <a:srgbClr val="000000"/>
                </a:solidFill>
                <a:latin typeface="Montserrat Classic"/>
              </a:rPr>
              <a:t>Each crater site analyzed has a shape model as a basis for thermal modeling.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567840" y="4126833"/>
            <a:ext cx="2657633" cy="1364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Montserrat Classic"/>
              </a:rPr>
              <a:t>Thermal modeling of the crater site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567840" y="5818583"/>
            <a:ext cx="2657633" cy="2655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71"/>
              </a:lnSpc>
              <a:spcBef>
                <a:spcPct val="0"/>
              </a:spcBef>
            </a:pPr>
            <a:r>
              <a:rPr lang="en-US" sz="2047">
                <a:solidFill>
                  <a:srgbClr val="000000"/>
                </a:solidFill>
                <a:latin typeface="Montserrat Classic"/>
              </a:rPr>
              <a:t>Detailed analysis of thermal inertia in the crater region allows us to determine whether fine grained exists. material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096887" y="1019175"/>
            <a:ext cx="14094227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Montserrat Classic"/>
              </a:rPr>
              <a:t>Methods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DAE6-eX_v1U</dc:identifier>
  <dcterms:modified xsi:type="dcterms:W3CDTF">2011-08-01T06:04:30Z</dcterms:modified>
  <cp:revision>1</cp:revision>
  <dc:title>gibson_claire</dc:title>
</cp:coreProperties>
</file>